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 Condensed" panose="020000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png>
</file>

<file path=ppt/media/image38.sv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svg>
</file>

<file path=ppt/media/image47.png>
</file>

<file path=ppt/media/image48.svg>
</file>

<file path=ppt/media/image49.png>
</file>

<file path=ppt/media/image5.svg>
</file>

<file path=ppt/media/image50.svg>
</file>

<file path=ppt/media/image51.png>
</file>

<file path=ppt/media/image52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953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sv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8.svg"/><Relationship Id="rId5" Type="http://schemas.openxmlformats.org/officeDocument/2006/relationships/image" Target="../media/image47.png"/><Relationship Id="rId10" Type="http://schemas.openxmlformats.org/officeDocument/2006/relationships/image" Target="../media/image52.svg"/><Relationship Id="rId4" Type="http://schemas.openxmlformats.org/officeDocument/2006/relationships/image" Target="../media/image46.svg"/><Relationship Id="rId9" Type="http://schemas.openxmlformats.org/officeDocument/2006/relationships/image" Target="../media/image5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sv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9.png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1059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PREDICTING DRUG PERSISTENCY USING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7708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 data-driven approach to understanding patient adherence patterns and improving treatment outcomes in pharmaceutical care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365665"/>
            <a:ext cx="2130028" cy="426244"/>
          </a:xfrm>
          <a:prstGeom prst="roundRect">
            <a:avLst>
              <a:gd name="adj" fmla="val 6386"/>
            </a:avLst>
          </a:prstGeom>
          <a:solidFill>
            <a:srgbClr val="E7E7E4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9878" y="4488061"/>
            <a:ext cx="181451" cy="1814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02055" y="4433649"/>
            <a:ext cx="158567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PHARMAPREDICTORS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3037165" y="4358045"/>
            <a:ext cx="2345293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1E1E1A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80874" y="4488061"/>
            <a:ext cx="181451" cy="18145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453051" y="4433649"/>
            <a:ext cx="178569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1E1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DATA SCIENCE PROJECT</a:t>
            </a:r>
            <a:endParaRPr lang="en-US" sz="1400" dirty="0"/>
          </a:p>
        </p:txBody>
      </p:sp>
      <p:sp>
        <p:nvSpPr>
          <p:cNvPr id="11" name="Shape 6"/>
          <p:cNvSpPr/>
          <p:nvPr/>
        </p:nvSpPr>
        <p:spPr>
          <a:xfrm>
            <a:off x="5495806" y="4358045"/>
            <a:ext cx="2262664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1E1E1A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5639514" y="4433649"/>
            <a:ext cx="197524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1E1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CLASSIFICATION ANALYSIS</a:t>
            </a:r>
            <a:endParaRPr lang="en-US" sz="1400" dirty="0"/>
          </a:p>
        </p:txBody>
      </p:sp>
      <p:sp>
        <p:nvSpPr>
          <p:cNvPr id="13" name="Shape 8"/>
          <p:cNvSpPr/>
          <p:nvPr/>
        </p:nvSpPr>
        <p:spPr>
          <a:xfrm>
            <a:off x="793790" y="5168060"/>
            <a:ext cx="7556421" cy="35957"/>
          </a:xfrm>
          <a:prstGeom prst="rect">
            <a:avLst/>
          </a:prstGeom>
          <a:solidFill>
            <a:srgbClr val="55575A">
              <a:alpha val="50000"/>
            </a:srgbClr>
          </a:solidFill>
          <a:ln/>
        </p:spPr>
      </p:sp>
      <p:sp>
        <p:nvSpPr>
          <p:cNvPr id="14" name="Text 9"/>
          <p:cNvSpPr/>
          <p:nvPr/>
        </p:nvSpPr>
        <p:spPr>
          <a:xfrm>
            <a:off x="793790" y="566320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Project Lead: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Radhika Diyora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Institution: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IU International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Location: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Germany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4856321" y="5663208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Email: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radhikadiyora2023@gmail.com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Problem Type: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Binary Classification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Industry: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Pharmaceutical Analytics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736413" y="924758"/>
            <a:ext cx="1006554" cy="271939"/>
          </a:xfrm>
          <a:prstGeom prst="roundRect">
            <a:avLst>
              <a:gd name="adj" fmla="val 6389"/>
            </a:avLst>
          </a:prstGeom>
          <a:solidFill>
            <a:srgbClr val="E7E7E4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23210" y="1002863"/>
            <a:ext cx="115729" cy="1157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996803" y="968097"/>
            <a:ext cx="659368" cy="185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KEY FINDINGS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2736413" y="1254562"/>
            <a:ext cx="9157573" cy="904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BUSINESS INSIGHTS &amp; STRATEGIC RECOMMENDATIONS</a:t>
            </a:r>
            <a:endParaRPr lang="en-US" sz="2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36413" y="2376607"/>
            <a:ext cx="434340" cy="4343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351728" y="2498765"/>
            <a:ext cx="2316480" cy="45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ADHERENCE IS PARAMOUNT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3351728" y="3037999"/>
            <a:ext cx="2316480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Medication adherence scores emerged as the single strongest predictor of persistency, suggesting that early adherence monitoring should be a primary intervention target for improving patient outcomes.</a:t>
            </a:r>
            <a:endParaRPr lang="en-US" sz="11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49183" y="2376607"/>
            <a:ext cx="434340" cy="4343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464498" y="2498765"/>
            <a:ext cx="2316599" cy="678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CLINICAL ENGAGEMENT MATTERS</a:t>
            </a:r>
            <a:endParaRPr lang="en-US" sz="1400" dirty="0"/>
          </a:p>
        </p:txBody>
      </p:sp>
      <p:sp>
        <p:nvSpPr>
          <p:cNvPr id="11" name="Text 6"/>
          <p:cNvSpPr/>
          <p:nvPr/>
        </p:nvSpPr>
        <p:spPr>
          <a:xfrm>
            <a:off x="6464498" y="3264218"/>
            <a:ext cx="2316599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Active clinical monitoring through Dexa scans and injectable medication experience correlates strongly with treatment continuation, indicating that engaged patient-provider relationships drive persistency.</a:t>
            </a:r>
            <a:endParaRPr lang="en-US" sz="11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962073" y="2376607"/>
            <a:ext cx="434340" cy="4343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577387" y="2498765"/>
            <a:ext cx="2316480" cy="45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DEMOGRAPHICS SHOW LIMITED IMPACT</a:t>
            </a:r>
            <a:endParaRPr lang="en-US" sz="1400" dirty="0"/>
          </a:p>
        </p:txBody>
      </p:sp>
      <p:sp>
        <p:nvSpPr>
          <p:cNvPr id="14" name="Text 8"/>
          <p:cNvSpPr/>
          <p:nvPr/>
        </p:nvSpPr>
        <p:spPr>
          <a:xfrm>
            <a:off x="9577387" y="3037999"/>
            <a:ext cx="2316480" cy="1157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Traditional demographic factors alone prove to be weak predictors, reinforcing that behavioral and clinical engagement metrics provide superior predictive value for intervention strategies.</a:t>
            </a:r>
            <a:endParaRPr lang="en-US" sz="1100" dirty="0"/>
          </a:p>
        </p:txBody>
      </p:sp>
      <p:sp>
        <p:nvSpPr>
          <p:cNvPr id="15" name="Shape 9"/>
          <p:cNvSpPr/>
          <p:nvPr/>
        </p:nvSpPr>
        <p:spPr>
          <a:xfrm>
            <a:off x="2736413" y="4888945"/>
            <a:ext cx="9157573" cy="25718"/>
          </a:xfrm>
          <a:prstGeom prst="rect">
            <a:avLst/>
          </a:prstGeom>
          <a:solidFill>
            <a:srgbClr val="55575A">
              <a:alpha val="50000"/>
            </a:srgbClr>
          </a:solidFill>
          <a:ln/>
        </p:spPr>
      </p:sp>
      <p:sp>
        <p:nvSpPr>
          <p:cNvPr id="16" name="Text 10"/>
          <p:cNvSpPr/>
          <p:nvPr/>
        </p:nvSpPr>
        <p:spPr>
          <a:xfrm>
            <a:off x="2736413" y="5131832"/>
            <a:ext cx="8862417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TECHNICAL RECOMMENDATIONS &amp; FUTURE DIRECTIONS</a:t>
            </a:r>
            <a:endParaRPr lang="en-US" sz="2250" dirty="0"/>
          </a:p>
        </p:txBody>
      </p:sp>
      <p:sp>
        <p:nvSpPr>
          <p:cNvPr id="17" name="Text 11"/>
          <p:cNvSpPr/>
          <p:nvPr/>
        </p:nvSpPr>
        <p:spPr>
          <a:xfrm>
            <a:off x="2736413" y="5855732"/>
            <a:ext cx="2041803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MODEL DEPLOYMENT</a:t>
            </a:r>
            <a:endParaRPr lang="en-US" sz="1400" dirty="0"/>
          </a:p>
        </p:txBody>
      </p:sp>
      <p:sp>
        <p:nvSpPr>
          <p:cNvPr id="18" name="Text 12"/>
          <p:cNvSpPr/>
          <p:nvPr/>
        </p:nvSpPr>
        <p:spPr>
          <a:xfrm>
            <a:off x="2736413" y="6226731"/>
            <a:ext cx="2785348" cy="463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Deploy Logistic Regression as primary model</a:t>
            </a:r>
            <a:endParaRPr lang="en-US" sz="1100" dirty="0"/>
          </a:p>
        </p:txBody>
      </p:sp>
      <p:sp>
        <p:nvSpPr>
          <p:cNvPr id="19" name="Text 13"/>
          <p:cNvSpPr/>
          <p:nvPr/>
        </p:nvSpPr>
        <p:spPr>
          <a:xfrm>
            <a:off x="2736413" y="6740485"/>
            <a:ext cx="2785348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Explore Gradient Boosting for enhancement</a:t>
            </a:r>
            <a:endParaRPr lang="en-US" sz="1100" dirty="0"/>
          </a:p>
        </p:txBody>
      </p:sp>
      <p:sp>
        <p:nvSpPr>
          <p:cNvPr id="20" name="Text 14"/>
          <p:cNvSpPr/>
          <p:nvPr/>
        </p:nvSpPr>
        <p:spPr>
          <a:xfrm>
            <a:off x="2736413" y="7022663"/>
            <a:ext cx="2785348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Develop real-time API for clinical integration</a:t>
            </a:r>
            <a:endParaRPr lang="en-US" sz="1100" dirty="0"/>
          </a:p>
        </p:txBody>
      </p:sp>
      <p:sp>
        <p:nvSpPr>
          <p:cNvPr id="21" name="Text 15"/>
          <p:cNvSpPr/>
          <p:nvPr/>
        </p:nvSpPr>
        <p:spPr>
          <a:xfrm>
            <a:off x="5882521" y="5855732"/>
            <a:ext cx="1835348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CHALLENGES</a:t>
            </a:r>
            <a:endParaRPr lang="en-US" sz="1400" dirty="0"/>
          </a:p>
        </p:txBody>
      </p:sp>
      <p:sp>
        <p:nvSpPr>
          <p:cNvPr id="22" name="Text 16"/>
          <p:cNvSpPr/>
          <p:nvPr/>
        </p:nvSpPr>
        <p:spPr>
          <a:xfrm>
            <a:off x="5882521" y="6226731"/>
            <a:ext cx="2785348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Limited sample size (200 patients)</a:t>
            </a:r>
            <a:endParaRPr lang="en-US" sz="1100" dirty="0"/>
          </a:p>
        </p:txBody>
      </p:sp>
      <p:sp>
        <p:nvSpPr>
          <p:cNvPr id="23" name="Text 17"/>
          <p:cNvSpPr/>
          <p:nvPr/>
        </p:nvSpPr>
        <p:spPr>
          <a:xfrm>
            <a:off x="5882521" y="6508909"/>
            <a:ext cx="2785348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Absence of longitudinal tracking</a:t>
            </a:r>
            <a:endParaRPr lang="en-US" sz="1100" dirty="0"/>
          </a:p>
        </p:txBody>
      </p:sp>
      <p:sp>
        <p:nvSpPr>
          <p:cNvPr id="24" name="Text 18"/>
          <p:cNvSpPr/>
          <p:nvPr/>
        </p:nvSpPr>
        <p:spPr>
          <a:xfrm>
            <a:off x="5882521" y="6791087"/>
            <a:ext cx="2785348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No prescription refill history</a:t>
            </a:r>
            <a:endParaRPr lang="en-US" sz="1100" dirty="0"/>
          </a:p>
        </p:txBody>
      </p:sp>
      <p:sp>
        <p:nvSpPr>
          <p:cNvPr id="25" name="Text 19"/>
          <p:cNvSpPr/>
          <p:nvPr/>
        </p:nvSpPr>
        <p:spPr>
          <a:xfrm>
            <a:off x="9028628" y="5855732"/>
            <a:ext cx="2880479" cy="45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ENHANCEMENT OPPORTUNITIES</a:t>
            </a:r>
            <a:endParaRPr lang="en-US" sz="1400" dirty="0"/>
          </a:p>
        </p:txBody>
      </p:sp>
      <p:sp>
        <p:nvSpPr>
          <p:cNvPr id="26" name="Text 20"/>
          <p:cNvSpPr/>
          <p:nvPr/>
        </p:nvSpPr>
        <p:spPr>
          <a:xfrm>
            <a:off x="9028628" y="6452949"/>
            <a:ext cx="2880479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Incorporate time-series medication data</a:t>
            </a:r>
            <a:endParaRPr lang="en-US" sz="1100" dirty="0"/>
          </a:p>
        </p:txBody>
      </p:sp>
      <p:sp>
        <p:nvSpPr>
          <p:cNvPr id="27" name="Text 21"/>
          <p:cNvSpPr/>
          <p:nvPr/>
        </p:nvSpPr>
        <p:spPr>
          <a:xfrm>
            <a:off x="9028628" y="6735127"/>
            <a:ext cx="2880479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Add pharmacy refill patterns</a:t>
            </a:r>
            <a:endParaRPr lang="en-US" sz="1100" dirty="0"/>
          </a:p>
        </p:txBody>
      </p:sp>
      <p:sp>
        <p:nvSpPr>
          <p:cNvPr id="28" name="Text 22"/>
          <p:cNvSpPr/>
          <p:nvPr/>
        </p:nvSpPr>
        <p:spPr>
          <a:xfrm>
            <a:off x="9028628" y="7017306"/>
            <a:ext cx="2880479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Integrate social determinants of health</a:t>
            </a:r>
            <a:endParaRPr 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007894" y="1235273"/>
            <a:ext cx="1324451" cy="279916"/>
          </a:xfrm>
          <a:prstGeom prst="roundRect">
            <a:avLst>
              <a:gd name="adj" fmla="val 6388"/>
            </a:avLst>
          </a:prstGeom>
          <a:solidFill>
            <a:srgbClr val="E7E7E4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7191" y="1315641"/>
            <a:ext cx="119182" cy="1191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75903" y="1279922"/>
            <a:ext cx="967145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BUSINESS CONTEXT</a:t>
            </a:r>
            <a:endParaRPr lang="en-US" sz="900" dirty="0"/>
          </a:p>
        </p:txBody>
      </p:sp>
      <p:sp>
        <p:nvSpPr>
          <p:cNvPr id="6" name="Text 2"/>
          <p:cNvSpPr/>
          <p:nvPr/>
        </p:nvSpPr>
        <p:spPr>
          <a:xfrm>
            <a:off x="6007894" y="1574721"/>
            <a:ext cx="8101013" cy="931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UNDERSTANDING THE PERSISTENCY CHALLENGE</a:t>
            </a:r>
            <a:endParaRPr lang="en-US" sz="2900" dirty="0"/>
          </a:p>
        </p:txBody>
      </p:sp>
      <p:sp>
        <p:nvSpPr>
          <p:cNvPr id="7" name="Text 3"/>
          <p:cNvSpPr/>
          <p:nvPr/>
        </p:nvSpPr>
        <p:spPr>
          <a:xfrm>
            <a:off x="6007894" y="2729508"/>
            <a:ext cx="8101013" cy="715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Pharmaceutical companies face a critical challenge in maintaining patient persistency with prescribed medications. When patients discontinue treatment prematurely, it creates a cascading effect of negative outcomes that impact both clinical effectiveness and business performance.</a:t>
            </a:r>
            <a:endParaRPr lang="en-US" sz="1150" dirty="0"/>
          </a:p>
        </p:txBody>
      </p:sp>
      <p:sp>
        <p:nvSpPr>
          <p:cNvPr id="8" name="Shape 4"/>
          <p:cNvSpPr/>
          <p:nvPr/>
        </p:nvSpPr>
        <p:spPr>
          <a:xfrm>
            <a:off x="6007894" y="3612475"/>
            <a:ext cx="3975973" cy="1335405"/>
          </a:xfrm>
          <a:prstGeom prst="roundRect">
            <a:avLst>
              <a:gd name="adj" fmla="val 167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6156841" y="3761423"/>
            <a:ext cx="2565321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PATIENT HEALTH IMPACT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6156841" y="4083487"/>
            <a:ext cx="3678079" cy="715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Interrupted treatment cycles lead to suboptimal therapeutic outcomes, disease progression, and preventable health complications</a:t>
            </a:r>
            <a:endParaRPr lang="en-US" sz="1150" dirty="0"/>
          </a:p>
        </p:txBody>
      </p:sp>
      <p:sp>
        <p:nvSpPr>
          <p:cNvPr id="11" name="Shape 7"/>
          <p:cNvSpPr/>
          <p:nvPr/>
        </p:nvSpPr>
        <p:spPr>
          <a:xfrm>
            <a:off x="10132814" y="3612475"/>
            <a:ext cx="3976092" cy="1335405"/>
          </a:xfrm>
          <a:prstGeom prst="roundRect">
            <a:avLst>
              <a:gd name="adj" fmla="val 167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10281761" y="3761423"/>
            <a:ext cx="2881313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FINANCIAL CONSEQUENCES</a:t>
            </a:r>
            <a:endParaRPr lang="en-US" sz="1450" dirty="0"/>
          </a:p>
        </p:txBody>
      </p:sp>
      <p:sp>
        <p:nvSpPr>
          <p:cNvPr id="13" name="Text 9"/>
          <p:cNvSpPr/>
          <p:nvPr/>
        </p:nvSpPr>
        <p:spPr>
          <a:xfrm>
            <a:off x="10281761" y="4083487"/>
            <a:ext cx="3678198" cy="476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Non-persistent patients represent significant revenue losses and reduced return on investment for drug development</a:t>
            </a:r>
            <a:endParaRPr lang="en-US" sz="1150" dirty="0"/>
          </a:p>
        </p:txBody>
      </p:sp>
      <p:sp>
        <p:nvSpPr>
          <p:cNvPr id="14" name="Shape 10"/>
          <p:cNvSpPr/>
          <p:nvPr/>
        </p:nvSpPr>
        <p:spPr>
          <a:xfrm>
            <a:off x="6007894" y="5096828"/>
            <a:ext cx="8101013" cy="858441"/>
          </a:xfrm>
          <a:prstGeom prst="roundRect">
            <a:avLst>
              <a:gd name="adj" fmla="val 260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6156841" y="5245775"/>
            <a:ext cx="2294573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TREATMENT EFFICACY</a:t>
            </a:r>
            <a:endParaRPr lang="en-US" sz="1450" dirty="0"/>
          </a:p>
        </p:txBody>
      </p:sp>
      <p:sp>
        <p:nvSpPr>
          <p:cNvPr id="16" name="Text 12"/>
          <p:cNvSpPr/>
          <p:nvPr/>
        </p:nvSpPr>
        <p:spPr>
          <a:xfrm>
            <a:off x="6156841" y="5567839"/>
            <a:ext cx="7803118" cy="238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Incomplete medication regimens compromise clinical trial results and real-world effectiveness data</a:t>
            </a:r>
            <a:endParaRPr lang="en-US" sz="1150" dirty="0"/>
          </a:p>
        </p:txBody>
      </p:sp>
      <p:sp>
        <p:nvSpPr>
          <p:cNvPr id="17" name="Shape 13"/>
          <p:cNvSpPr/>
          <p:nvPr/>
        </p:nvSpPr>
        <p:spPr>
          <a:xfrm>
            <a:off x="6007894" y="6122789"/>
            <a:ext cx="8101013" cy="871538"/>
          </a:xfrm>
          <a:prstGeom prst="roundRect">
            <a:avLst>
              <a:gd name="adj" fmla="val 2565"/>
            </a:avLst>
          </a:prstGeom>
          <a:solidFill>
            <a:srgbClr val="DBDBD6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6841" y="6346150"/>
            <a:ext cx="186214" cy="148947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6492002" y="6308884"/>
            <a:ext cx="7467957" cy="476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ABC Pharma's Objective:</a:t>
            </a:r>
            <a:r>
              <a:rPr lang="en-US" sz="11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Leverage advanced analytics and machine learning to identify key factors driving persistency and predict patient behavior patterns early in the treatment journey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48188" y="569833"/>
            <a:ext cx="9178290" cy="461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DEFINING THE MACHINE LEARNING PROBLEM</a:t>
            </a:r>
            <a:endParaRPr lang="en-US" sz="2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8188" y="1418273"/>
            <a:ext cx="3517583" cy="351758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533436" y="1399818"/>
            <a:ext cx="230778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PROBLEM FRAMEWORK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533436" y="1777841"/>
            <a:ext cx="5456396" cy="471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This project addresses a </a:t>
            </a:r>
            <a:r>
              <a:rPr lang="en-US" sz="11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binary classification challenge</a:t>
            </a: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, where we predict whether patients will maintain their prescribed medication regimen over time.</a:t>
            </a:r>
            <a:endParaRPr lang="en-US" sz="1150" dirty="0"/>
          </a:p>
        </p:txBody>
      </p:sp>
      <p:sp>
        <p:nvSpPr>
          <p:cNvPr id="6" name="Shape 3"/>
          <p:cNvSpPr/>
          <p:nvPr/>
        </p:nvSpPr>
        <p:spPr>
          <a:xfrm>
            <a:off x="2648188" y="5489138"/>
            <a:ext cx="3012996" cy="2170509"/>
          </a:xfrm>
          <a:prstGeom prst="roundRect">
            <a:avLst>
              <a:gd name="adj" fmla="val 3370"/>
            </a:avLst>
          </a:prstGeom>
          <a:solidFill>
            <a:srgbClr val="E8E8E3"/>
          </a:solidFill>
          <a:ln/>
        </p:spPr>
      </p:sp>
      <p:sp>
        <p:nvSpPr>
          <p:cNvPr id="7" name="Shape 4"/>
          <p:cNvSpPr/>
          <p:nvPr/>
        </p:nvSpPr>
        <p:spPr>
          <a:xfrm>
            <a:off x="2648188" y="5473898"/>
            <a:ext cx="3012996" cy="60960"/>
          </a:xfrm>
          <a:prstGeom prst="roundRect">
            <a:avLst>
              <a:gd name="adj" fmla="val 36313"/>
            </a:avLst>
          </a:prstGeom>
          <a:solidFill>
            <a:srgbClr val="C8CAC1"/>
          </a:solidFill>
          <a:ln/>
        </p:spPr>
      </p:sp>
      <p:sp>
        <p:nvSpPr>
          <p:cNvPr id="8" name="Shape 5"/>
          <p:cNvSpPr/>
          <p:nvPr/>
        </p:nvSpPr>
        <p:spPr>
          <a:xfrm>
            <a:off x="3933349" y="5267801"/>
            <a:ext cx="442674" cy="442674"/>
          </a:xfrm>
          <a:prstGeom prst="roundRect">
            <a:avLst>
              <a:gd name="adj" fmla="val 206563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66103" y="5400556"/>
            <a:ext cx="177046" cy="17704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810947" y="5857994"/>
            <a:ext cx="1860113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TARGET VARIABLE</a:t>
            </a:r>
            <a:endParaRPr lang="en-US" sz="1450" dirty="0"/>
          </a:p>
        </p:txBody>
      </p:sp>
      <p:sp>
        <p:nvSpPr>
          <p:cNvPr id="11" name="Text 7"/>
          <p:cNvSpPr/>
          <p:nvPr/>
        </p:nvSpPr>
        <p:spPr>
          <a:xfrm>
            <a:off x="2810947" y="6176963"/>
            <a:ext cx="2687479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Persistency_Flag</a:t>
            </a:r>
            <a:endParaRPr lang="en-US" sz="1150" dirty="0"/>
          </a:p>
        </p:txBody>
      </p:sp>
      <p:sp>
        <p:nvSpPr>
          <p:cNvPr id="12" name="Text 8"/>
          <p:cNvSpPr/>
          <p:nvPr/>
        </p:nvSpPr>
        <p:spPr>
          <a:xfrm>
            <a:off x="2810947" y="6501408"/>
            <a:ext cx="2687479" cy="471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1 = Persistent patient (completed treatment)</a:t>
            </a:r>
            <a:endParaRPr lang="en-US" sz="1150" dirty="0"/>
          </a:p>
        </p:txBody>
      </p:sp>
      <p:sp>
        <p:nvSpPr>
          <p:cNvPr id="13" name="Text 9"/>
          <p:cNvSpPr/>
          <p:nvPr/>
        </p:nvSpPr>
        <p:spPr>
          <a:xfrm>
            <a:off x="2810947" y="7024926"/>
            <a:ext cx="2687479" cy="471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0 = Non-persistent patient (discontinued early)</a:t>
            </a:r>
            <a:endParaRPr lang="en-US" sz="1150" dirty="0"/>
          </a:p>
        </p:txBody>
      </p:sp>
      <p:sp>
        <p:nvSpPr>
          <p:cNvPr id="14" name="Shape 10"/>
          <p:cNvSpPr/>
          <p:nvPr/>
        </p:nvSpPr>
        <p:spPr>
          <a:xfrm>
            <a:off x="5808702" y="5489138"/>
            <a:ext cx="3012996" cy="2170509"/>
          </a:xfrm>
          <a:prstGeom prst="roundRect">
            <a:avLst>
              <a:gd name="adj" fmla="val 3370"/>
            </a:avLst>
          </a:prstGeom>
          <a:solidFill>
            <a:srgbClr val="E8E8E3"/>
          </a:solidFill>
          <a:ln/>
        </p:spPr>
      </p:sp>
      <p:sp>
        <p:nvSpPr>
          <p:cNvPr id="15" name="Shape 11"/>
          <p:cNvSpPr/>
          <p:nvPr/>
        </p:nvSpPr>
        <p:spPr>
          <a:xfrm>
            <a:off x="5808702" y="5473898"/>
            <a:ext cx="3012996" cy="60960"/>
          </a:xfrm>
          <a:prstGeom prst="roundRect">
            <a:avLst>
              <a:gd name="adj" fmla="val 36313"/>
            </a:avLst>
          </a:prstGeom>
          <a:solidFill>
            <a:srgbClr val="C8CAC1"/>
          </a:solidFill>
          <a:ln/>
        </p:spPr>
      </p:sp>
      <p:sp>
        <p:nvSpPr>
          <p:cNvPr id="16" name="Shape 12"/>
          <p:cNvSpPr/>
          <p:nvPr/>
        </p:nvSpPr>
        <p:spPr>
          <a:xfrm>
            <a:off x="7093863" y="5267801"/>
            <a:ext cx="442674" cy="442674"/>
          </a:xfrm>
          <a:prstGeom prst="roundRect">
            <a:avLst>
              <a:gd name="adj" fmla="val 206563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26618" y="5400556"/>
            <a:ext cx="177046" cy="177046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5971461" y="5857994"/>
            <a:ext cx="2269212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PRIMARY OBJECTIVES</a:t>
            </a:r>
            <a:endParaRPr lang="en-US" sz="1450" dirty="0"/>
          </a:p>
        </p:txBody>
      </p:sp>
      <p:sp>
        <p:nvSpPr>
          <p:cNvPr id="19" name="Text 14"/>
          <p:cNvSpPr/>
          <p:nvPr/>
        </p:nvSpPr>
        <p:spPr>
          <a:xfrm>
            <a:off x="5971461" y="6176963"/>
            <a:ext cx="2687479" cy="471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Build predictive model for persistency classification</a:t>
            </a:r>
            <a:endParaRPr lang="en-US" sz="1150" dirty="0"/>
          </a:p>
        </p:txBody>
      </p:sp>
      <p:sp>
        <p:nvSpPr>
          <p:cNvPr id="20" name="Text 15"/>
          <p:cNvSpPr/>
          <p:nvPr/>
        </p:nvSpPr>
        <p:spPr>
          <a:xfrm>
            <a:off x="5971461" y="6700480"/>
            <a:ext cx="2687479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Identify key clinical and behavioral drivers</a:t>
            </a:r>
            <a:endParaRPr lang="en-US" sz="1150" dirty="0"/>
          </a:p>
        </p:txBody>
      </p:sp>
      <p:sp>
        <p:nvSpPr>
          <p:cNvPr id="21" name="Text 16"/>
          <p:cNvSpPr/>
          <p:nvPr/>
        </p:nvSpPr>
        <p:spPr>
          <a:xfrm>
            <a:off x="5971461" y="6988016"/>
            <a:ext cx="2687479" cy="471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Generate actionable insights for intervention strategies</a:t>
            </a:r>
            <a:endParaRPr lang="en-US" sz="1150" dirty="0"/>
          </a:p>
        </p:txBody>
      </p:sp>
      <p:sp>
        <p:nvSpPr>
          <p:cNvPr id="22" name="Shape 17"/>
          <p:cNvSpPr/>
          <p:nvPr/>
        </p:nvSpPr>
        <p:spPr>
          <a:xfrm>
            <a:off x="8969216" y="5489138"/>
            <a:ext cx="3012996" cy="2170509"/>
          </a:xfrm>
          <a:prstGeom prst="roundRect">
            <a:avLst>
              <a:gd name="adj" fmla="val 3370"/>
            </a:avLst>
          </a:prstGeom>
          <a:solidFill>
            <a:srgbClr val="E8E8E3"/>
          </a:solidFill>
          <a:ln/>
        </p:spPr>
      </p:sp>
      <p:sp>
        <p:nvSpPr>
          <p:cNvPr id="23" name="Shape 18"/>
          <p:cNvSpPr/>
          <p:nvPr/>
        </p:nvSpPr>
        <p:spPr>
          <a:xfrm>
            <a:off x="8969216" y="5473898"/>
            <a:ext cx="3012996" cy="60960"/>
          </a:xfrm>
          <a:prstGeom prst="roundRect">
            <a:avLst>
              <a:gd name="adj" fmla="val 36313"/>
            </a:avLst>
          </a:prstGeom>
          <a:solidFill>
            <a:srgbClr val="C8CAC1"/>
          </a:solidFill>
          <a:ln/>
        </p:spPr>
      </p:sp>
      <p:sp>
        <p:nvSpPr>
          <p:cNvPr id="24" name="Shape 19"/>
          <p:cNvSpPr/>
          <p:nvPr/>
        </p:nvSpPr>
        <p:spPr>
          <a:xfrm>
            <a:off x="10254377" y="5267801"/>
            <a:ext cx="442674" cy="442674"/>
          </a:xfrm>
          <a:prstGeom prst="roundRect">
            <a:avLst>
              <a:gd name="adj" fmla="val 206563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25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87132" y="5400556"/>
            <a:ext cx="177046" cy="177046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9131975" y="5857994"/>
            <a:ext cx="1915597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SUCCESS METRICS</a:t>
            </a:r>
            <a:endParaRPr lang="en-US" sz="1450" dirty="0"/>
          </a:p>
        </p:txBody>
      </p:sp>
      <p:sp>
        <p:nvSpPr>
          <p:cNvPr id="27" name="Text 21"/>
          <p:cNvSpPr/>
          <p:nvPr/>
        </p:nvSpPr>
        <p:spPr>
          <a:xfrm>
            <a:off x="9131975" y="6176963"/>
            <a:ext cx="2687479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Model accuracy and precision</a:t>
            </a:r>
            <a:endParaRPr lang="en-US" sz="1150" dirty="0"/>
          </a:p>
        </p:txBody>
      </p:sp>
      <p:sp>
        <p:nvSpPr>
          <p:cNvPr id="28" name="Text 22"/>
          <p:cNvSpPr/>
          <p:nvPr/>
        </p:nvSpPr>
        <p:spPr>
          <a:xfrm>
            <a:off x="9131975" y="6464498"/>
            <a:ext cx="2687479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Recall for at-risk patients</a:t>
            </a:r>
            <a:endParaRPr lang="en-US" sz="1150" dirty="0"/>
          </a:p>
        </p:txBody>
      </p:sp>
      <p:sp>
        <p:nvSpPr>
          <p:cNvPr id="29" name="Text 23"/>
          <p:cNvSpPr/>
          <p:nvPr/>
        </p:nvSpPr>
        <p:spPr>
          <a:xfrm>
            <a:off x="9131975" y="6752034"/>
            <a:ext cx="2687479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ROC-AUC score for classification quality</a:t>
            </a:r>
            <a:endParaRPr lang="en-US" sz="1150" dirty="0"/>
          </a:p>
        </p:txBody>
      </p:sp>
      <p:sp>
        <p:nvSpPr>
          <p:cNvPr id="30" name="Text 24"/>
          <p:cNvSpPr/>
          <p:nvPr/>
        </p:nvSpPr>
        <p:spPr>
          <a:xfrm>
            <a:off x="9131975" y="7039570"/>
            <a:ext cx="2687479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Business interpretability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079433" y="474821"/>
            <a:ext cx="1159431" cy="266938"/>
          </a:xfrm>
          <a:prstGeom prst="roundRect">
            <a:avLst>
              <a:gd name="adj" fmla="val 6021"/>
            </a:avLst>
          </a:prstGeom>
          <a:noFill/>
          <a:ln w="7620">
            <a:solidFill>
              <a:srgbClr val="1E1E1A"/>
            </a:solidFill>
            <a:prstDash val="solid"/>
          </a:ln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67301" y="554712"/>
            <a:ext cx="107037" cy="1070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327797" y="522565"/>
            <a:ext cx="82319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00" dirty="0">
                <a:solidFill>
                  <a:srgbClr val="1E1E1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DATA FOUNDATION</a:t>
            </a:r>
            <a:endParaRPr lang="en-US" sz="800" dirty="0"/>
          </a:p>
        </p:txBody>
      </p:sp>
      <p:sp>
        <p:nvSpPr>
          <p:cNvPr id="5" name="Text 2"/>
          <p:cNvSpPr/>
          <p:nvPr/>
        </p:nvSpPr>
        <p:spPr>
          <a:xfrm>
            <a:off x="3079433" y="795218"/>
            <a:ext cx="7005757" cy="418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COMPREHENSIVE DATASET OVERVIEW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3079433" y="1535073"/>
            <a:ext cx="4512231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analysis leverages a carefully curated dataset encompassing patient demographics, clinical indicators, and treatment adherence patterns. This multi-dimensional approach enables comprehensive understanding of factors influencing medication persistency.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3079433" y="2609850"/>
            <a:ext cx="2172414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34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200</a:t>
            </a:r>
            <a:endParaRPr lang="en-US" sz="3450" dirty="0"/>
          </a:p>
        </p:txBody>
      </p:sp>
      <p:sp>
        <p:nvSpPr>
          <p:cNvPr id="8" name="Text 5"/>
          <p:cNvSpPr/>
          <p:nvPr/>
        </p:nvSpPr>
        <p:spPr>
          <a:xfrm>
            <a:off x="3318629" y="3219093"/>
            <a:ext cx="1694021" cy="209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PATIENT RECORDS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3079433" y="3562112"/>
            <a:ext cx="2172414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Complete treatment histories analyzed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5419249" y="2609850"/>
            <a:ext cx="2172414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34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26</a:t>
            </a:r>
            <a:endParaRPr lang="en-US" sz="3450" dirty="0"/>
          </a:p>
        </p:txBody>
      </p:sp>
      <p:sp>
        <p:nvSpPr>
          <p:cNvPr id="11" name="Text 8"/>
          <p:cNvSpPr/>
          <p:nvPr/>
        </p:nvSpPr>
        <p:spPr>
          <a:xfrm>
            <a:off x="5554385" y="3219093"/>
            <a:ext cx="1902143" cy="209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FEATURE VARIABLES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5419249" y="3562112"/>
            <a:ext cx="2172414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Spanning demographics, clinical, and behavioral data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4249341" y="4325422"/>
            <a:ext cx="2172414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50"/>
              </a:lnSpc>
              <a:buNone/>
            </a:pPr>
            <a:r>
              <a:rPr lang="en-US" sz="34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34</a:t>
            </a:r>
            <a:endParaRPr lang="en-US" sz="3450" dirty="0"/>
          </a:p>
        </p:txBody>
      </p:sp>
      <p:sp>
        <p:nvSpPr>
          <p:cNvPr id="14" name="Text 11"/>
          <p:cNvSpPr/>
          <p:nvPr/>
        </p:nvSpPr>
        <p:spPr>
          <a:xfrm>
            <a:off x="4419600" y="4934664"/>
            <a:ext cx="1831777" cy="209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ENCODED FEATURES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4249341" y="5277683"/>
            <a:ext cx="2172414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After preprocessing and transformation</a:t>
            </a:r>
            <a:endParaRPr lang="en-US" sz="1050" dirty="0"/>
          </a:p>
        </p:txBody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5991" y="1565196"/>
            <a:ext cx="3632478" cy="3632478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3079433" y="5793224"/>
            <a:ext cx="133826" cy="167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Hubot Sans Light" pitchFamily="34" charset="0"/>
                <a:ea typeface="Hubot Sans Light" pitchFamily="34" charset="-122"/>
                <a:cs typeface="Hubot Sans Light" pitchFamily="34" charset="-120"/>
              </a:rPr>
              <a:t>01</a:t>
            </a:r>
            <a:endParaRPr lang="en-US" sz="1050" dirty="0"/>
          </a:p>
        </p:txBody>
      </p:sp>
      <p:sp>
        <p:nvSpPr>
          <p:cNvPr id="18" name="Shape 14"/>
          <p:cNvSpPr/>
          <p:nvPr/>
        </p:nvSpPr>
        <p:spPr>
          <a:xfrm>
            <a:off x="3079433" y="6005513"/>
            <a:ext cx="4168854" cy="1524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19" name="Text 15"/>
          <p:cNvSpPr/>
          <p:nvPr/>
        </p:nvSpPr>
        <p:spPr>
          <a:xfrm>
            <a:off x="3079433" y="6102906"/>
            <a:ext cx="1674138" cy="209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DEMOGRAPHICS</a:t>
            </a:r>
            <a:endParaRPr lang="en-US" sz="1300" dirty="0"/>
          </a:p>
        </p:txBody>
      </p:sp>
      <p:sp>
        <p:nvSpPr>
          <p:cNvPr id="20" name="Text 16"/>
          <p:cNvSpPr/>
          <p:nvPr/>
        </p:nvSpPr>
        <p:spPr>
          <a:xfrm>
            <a:off x="3079433" y="6392347"/>
            <a:ext cx="4168854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Age, gender, race, geographic region</a:t>
            </a:r>
            <a:endParaRPr lang="en-US" sz="1050" dirty="0"/>
          </a:p>
        </p:txBody>
      </p:sp>
      <p:sp>
        <p:nvSpPr>
          <p:cNvPr id="21" name="Text 17"/>
          <p:cNvSpPr/>
          <p:nvPr/>
        </p:nvSpPr>
        <p:spPr>
          <a:xfrm>
            <a:off x="7382113" y="5793224"/>
            <a:ext cx="133826" cy="167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Hubot Sans Light" pitchFamily="34" charset="0"/>
                <a:ea typeface="Hubot Sans Light" pitchFamily="34" charset="-122"/>
                <a:cs typeface="Hubot Sans Light" pitchFamily="34" charset="-120"/>
              </a:rPr>
              <a:t>02</a:t>
            </a:r>
            <a:endParaRPr lang="en-US" sz="1050" dirty="0"/>
          </a:p>
        </p:txBody>
      </p:sp>
      <p:sp>
        <p:nvSpPr>
          <p:cNvPr id="22" name="Shape 18"/>
          <p:cNvSpPr/>
          <p:nvPr/>
        </p:nvSpPr>
        <p:spPr>
          <a:xfrm>
            <a:off x="7382113" y="6005513"/>
            <a:ext cx="4168854" cy="1524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23" name="Text 19"/>
          <p:cNvSpPr/>
          <p:nvPr/>
        </p:nvSpPr>
        <p:spPr>
          <a:xfrm>
            <a:off x="7382113" y="6102906"/>
            <a:ext cx="1794272" cy="209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CLINICAL FACTORS</a:t>
            </a:r>
            <a:endParaRPr lang="en-US" sz="1300" dirty="0"/>
          </a:p>
        </p:txBody>
      </p:sp>
      <p:sp>
        <p:nvSpPr>
          <p:cNvPr id="24" name="Text 20"/>
          <p:cNvSpPr/>
          <p:nvPr/>
        </p:nvSpPr>
        <p:spPr>
          <a:xfrm>
            <a:off x="7382113" y="6392347"/>
            <a:ext cx="4168854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T-Score, risk segment, fracture history</a:t>
            </a:r>
            <a:endParaRPr lang="en-US" sz="1050" dirty="0"/>
          </a:p>
        </p:txBody>
      </p:sp>
      <p:sp>
        <p:nvSpPr>
          <p:cNvPr id="25" name="Text 21"/>
          <p:cNvSpPr/>
          <p:nvPr/>
        </p:nvSpPr>
        <p:spPr>
          <a:xfrm>
            <a:off x="3079433" y="6840855"/>
            <a:ext cx="133826" cy="167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Hubot Sans Light" pitchFamily="34" charset="0"/>
                <a:ea typeface="Hubot Sans Light" pitchFamily="34" charset="-122"/>
                <a:cs typeface="Hubot Sans Light" pitchFamily="34" charset="-120"/>
              </a:rPr>
              <a:t>03</a:t>
            </a:r>
            <a:endParaRPr lang="en-US" sz="1050" dirty="0"/>
          </a:p>
        </p:txBody>
      </p:sp>
      <p:sp>
        <p:nvSpPr>
          <p:cNvPr id="26" name="Shape 22"/>
          <p:cNvSpPr/>
          <p:nvPr/>
        </p:nvSpPr>
        <p:spPr>
          <a:xfrm>
            <a:off x="3079433" y="7053143"/>
            <a:ext cx="4168854" cy="1524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27" name="Text 23"/>
          <p:cNvSpPr/>
          <p:nvPr/>
        </p:nvSpPr>
        <p:spPr>
          <a:xfrm>
            <a:off x="3079433" y="7150537"/>
            <a:ext cx="2105263" cy="209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TREATMENT BEHAVIOR</a:t>
            </a:r>
            <a:endParaRPr lang="en-US" sz="1300" dirty="0"/>
          </a:p>
        </p:txBody>
      </p:sp>
      <p:sp>
        <p:nvSpPr>
          <p:cNvPr id="28" name="Text 24"/>
          <p:cNvSpPr/>
          <p:nvPr/>
        </p:nvSpPr>
        <p:spPr>
          <a:xfrm>
            <a:off x="3079433" y="7439978"/>
            <a:ext cx="4168854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Dexa scans, injectable experience, therapy engagement</a:t>
            </a:r>
            <a:endParaRPr lang="en-US" sz="1050" dirty="0"/>
          </a:p>
        </p:txBody>
      </p:sp>
      <p:sp>
        <p:nvSpPr>
          <p:cNvPr id="29" name="Text 25"/>
          <p:cNvSpPr/>
          <p:nvPr/>
        </p:nvSpPr>
        <p:spPr>
          <a:xfrm>
            <a:off x="7382113" y="6840855"/>
            <a:ext cx="133826" cy="167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Hubot Sans Light" pitchFamily="34" charset="0"/>
                <a:ea typeface="Hubot Sans Light" pitchFamily="34" charset="-122"/>
                <a:cs typeface="Hubot Sans Light" pitchFamily="34" charset="-120"/>
              </a:rPr>
              <a:t>04</a:t>
            </a:r>
            <a:endParaRPr lang="en-US" sz="1050" dirty="0"/>
          </a:p>
        </p:txBody>
      </p:sp>
      <p:sp>
        <p:nvSpPr>
          <p:cNvPr id="30" name="Shape 26"/>
          <p:cNvSpPr/>
          <p:nvPr/>
        </p:nvSpPr>
        <p:spPr>
          <a:xfrm>
            <a:off x="7382113" y="7053143"/>
            <a:ext cx="4168854" cy="1524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31" name="Text 27"/>
          <p:cNvSpPr/>
          <p:nvPr/>
        </p:nvSpPr>
        <p:spPr>
          <a:xfrm>
            <a:off x="7382113" y="7150537"/>
            <a:ext cx="2002155" cy="209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ADHERENCE METRICS</a:t>
            </a:r>
            <a:endParaRPr lang="en-US" sz="1300" dirty="0"/>
          </a:p>
        </p:txBody>
      </p:sp>
      <p:sp>
        <p:nvSpPr>
          <p:cNvPr id="32" name="Text 28"/>
          <p:cNvSpPr/>
          <p:nvPr/>
        </p:nvSpPr>
        <p:spPr>
          <a:xfrm>
            <a:off x="7382113" y="7439978"/>
            <a:ext cx="4168854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Compliance scores, refill patterns, treatment continuity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82397" y="693539"/>
            <a:ext cx="11514177" cy="615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QUALITY &amp; DISTRIBUTION ANALYSIS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1082397" y="1703427"/>
            <a:ext cx="6134219" cy="1811774"/>
          </a:xfrm>
          <a:prstGeom prst="roundRect">
            <a:avLst>
              <a:gd name="adj" fmla="val 1632"/>
            </a:avLst>
          </a:prstGeom>
          <a:solidFill>
            <a:srgbClr val="E8E8E3"/>
          </a:solidFill>
          <a:ln w="22860">
            <a:solidFill>
              <a:srgbClr val="C8CAC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302306" y="1923336"/>
            <a:ext cx="3953113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EXCEPTIONAL DATA QUALITY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302306" y="2349460"/>
            <a:ext cx="5694402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dataset demonstrated </a:t>
            </a:r>
            <a:r>
              <a:rPr lang="en-US" sz="15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zero missing values</a:t>
            </a: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across all 26 features, eliminating the need for imputation strategies and ensuring robust model training without data quality compromises.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413665" y="1703427"/>
            <a:ext cx="6134219" cy="1811774"/>
          </a:xfrm>
          <a:prstGeom prst="roundRect">
            <a:avLst>
              <a:gd name="adj" fmla="val 1632"/>
            </a:avLst>
          </a:prstGeom>
          <a:solidFill>
            <a:srgbClr val="E8E8E3"/>
          </a:solidFill>
          <a:ln w="22860">
            <a:solidFill>
              <a:srgbClr val="C8CAC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33573" y="1923336"/>
            <a:ext cx="4688800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BALANCED TARGET DISTRIBUTION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33573" y="2349460"/>
            <a:ext cx="5694402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Class distribution shows healthy balance with 110 persistent patients (55%) and 90 non-persistent patients (45%), minimizing class imbalance concerns and supporting fair model evaluation.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082397" y="3933944"/>
            <a:ext cx="3375422" cy="369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DATASET READINESS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1082397" y="4500443"/>
            <a:ext cx="5992297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Complete records with no missing data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1082397" y="4884658"/>
            <a:ext cx="5992297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Consistent data types across features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1082397" y="5268873"/>
            <a:ext cx="5992297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No outliers requiring treatment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1082397" y="5653088"/>
            <a:ext cx="5992297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Ready for immediate modeling</a:t>
            </a:r>
            <a:endParaRPr lang="en-US" sz="15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088" y="3958590"/>
            <a:ext cx="5992297" cy="3128129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9435227" y="7117199"/>
            <a:ext cx="197048" cy="197048"/>
          </a:xfrm>
          <a:prstGeom prst="roundRect">
            <a:avLst>
              <a:gd name="adj" fmla="val 9281"/>
            </a:avLst>
          </a:prstGeom>
          <a:solidFill>
            <a:srgbClr val="292924"/>
          </a:solidFill>
          <a:ln/>
        </p:spPr>
      </p:sp>
      <p:sp>
        <p:nvSpPr>
          <p:cNvPr id="16" name="Text 13"/>
          <p:cNvSpPr/>
          <p:nvPr/>
        </p:nvSpPr>
        <p:spPr>
          <a:xfrm>
            <a:off x="9693235" y="7117199"/>
            <a:ext cx="789742" cy="1970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Persistent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10635377" y="7117199"/>
            <a:ext cx="197048" cy="197048"/>
          </a:xfrm>
          <a:prstGeom prst="roundRect">
            <a:avLst>
              <a:gd name="adj" fmla="val 9281"/>
            </a:avLst>
          </a:prstGeom>
          <a:solidFill>
            <a:srgbClr val="7E7E6D"/>
          </a:solidFill>
          <a:ln/>
        </p:spPr>
      </p:sp>
      <p:sp>
        <p:nvSpPr>
          <p:cNvPr id="18" name="Text 15"/>
          <p:cNvSpPr/>
          <p:nvPr/>
        </p:nvSpPr>
        <p:spPr>
          <a:xfrm>
            <a:off x="10893385" y="7117199"/>
            <a:ext cx="1155144" cy="1970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Non-Persistent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626989" y="672227"/>
            <a:ext cx="1870710" cy="338138"/>
          </a:xfrm>
          <a:prstGeom prst="roundRect">
            <a:avLst>
              <a:gd name="adj" fmla="val 6383"/>
            </a:avLst>
          </a:prstGeom>
          <a:solidFill>
            <a:srgbClr val="E7E7E4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34860" y="769382"/>
            <a:ext cx="143828" cy="1438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50601" y="726162"/>
            <a:ext cx="1439228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EXPLORATORY ANALYSIS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626989" y="1082278"/>
            <a:ext cx="10069235" cy="562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KEY INSIGHTS FROM DATA EXPLORATION</a:t>
            </a:r>
            <a:endParaRPr lang="en-US" sz="3500" dirty="0"/>
          </a:p>
        </p:txBody>
      </p:sp>
      <p:sp>
        <p:nvSpPr>
          <p:cNvPr id="6" name="Text 3"/>
          <p:cNvSpPr/>
          <p:nvPr/>
        </p:nvSpPr>
        <p:spPr>
          <a:xfrm>
            <a:off x="1626989" y="1914049"/>
            <a:ext cx="11376303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Comprehensive exploratory data analysis revealed critical patterns and relationships between patient characteristics and treatment persistency, guiding feature selection and model development strategies.</a:t>
            </a:r>
            <a:endParaRPr lang="en-US" sz="1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6989" y="2691884"/>
            <a:ext cx="3642241" cy="225099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626989" y="5122664"/>
            <a:ext cx="3391495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ADHERENCE SCORE IMPACT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626989" y="5511522"/>
            <a:ext cx="3642241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Medication adherence scores demonstrated the strongest positive correlation with persistency outcomes across all patient cohorts</a:t>
            </a:r>
            <a:endParaRPr lang="en-US" sz="14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4020" y="2691884"/>
            <a:ext cx="3642241" cy="225099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494020" y="5122664"/>
            <a:ext cx="2987516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CLINICAL ENGAGEMENT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5494020" y="5511522"/>
            <a:ext cx="3642241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Patients receiving Dexa scans during therapy showed significantly higher persistency rates, indicating value of monitoring</a:t>
            </a:r>
            <a:endParaRPr lang="en-US" sz="1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1051" y="2691884"/>
            <a:ext cx="3642241" cy="225099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361051" y="5122664"/>
            <a:ext cx="3118128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INJECTABLE EXPERIENCE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9361051" y="5511522"/>
            <a:ext cx="3642241" cy="86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Prior experience with injectable medications correlated with improved treatment continuation and compliance patterns</a:t>
            </a:r>
            <a:endParaRPr lang="en-US" sz="1400" dirty="0"/>
          </a:p>
        </p:txBody>
      </p:sp>
      <p:sp>
        <p:nvSpPr>
          <p:cNvPr id="16" name="Text 10"/>
          <p:cNvSpPr/>
          <p:nvPr/>
        </p:nvSpPr>
        <p:spPr>
          <a:xfrm>
            <a:off x="1896666" y="6779419"/>
            <a:ext cx="1110662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Clinical risk indicators and T-Score improvements emerged as powerful predictive signals, revealing that patients with measurable health progress demonstrate stronger commitment to treatment protocols.</a:t>
            </a:r>
            <a:endParaRPr lang="en-US" sz="1400" dirty="0"/>
          </a:p>
        </p:txBody>
      </p:sp>
      <p:sp>
        <p:nvSpPr>
          <p:cNvPr id="17" name="Shape 11"/>
          <p:cNvSpPr/>
          <p:nvPr/>
        </p:nvSpPr>
        <p:spPr>
          <a:xfrm>
            <a:off x="1626989" y="6577132"/>
            <a:ext cx="22860" cy="980123"/>
          </a:xfrm>
          <a:prstGeom prst="rect">
            <a:avLst/>
          </a:prstGeom>
          <a:solidFill>
            <a:srgbClr val="1E1E1A"/>
          </a:solidFill>
          <a:ln/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32346" y="360878"/>
            <a:ext cx="7444026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FEATURE ENGINEERING &amp; DATA PREPARATION</a:t>
            </a:r>
            <a:endParaRPr lang="en-US" sz="2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2346" y="1048583"/>
            <a:ext cx="3244096" cy="32440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75765" y="1021675"/>
            <a:ext cx="4029789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Transforming raw patient data into model-ready features required systematic preprocessing to ensure optimal algorithm performance while maintaining interpretability for clinical stakeholders.</a:t>
            </a:r>
            <a:endParaRPr lang="en-US" sz="9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2346" y="4561761"/>
            <a:ext cx="2521863" cy="47839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651885" y="5159693"/>
            <a:ext cx="1495187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ENCODING</a:t>
            </a:r>
            <a:endParaRPr lang="en-US" sz="1150" dirty="0"/>
          </a:p>
        </p:txBody>
      </p:sp>
      <p:sp>
        <p:nvSpPr>
          <p:cNvPr id="7" name="Text 3"/>
          <p:cNvSpPr/>
          <p:nvPr/>
        </p:nvSpPr>
        <p:spPr>
          <a:xfrm>
            <a:off x="3651885" y="5418296"/>
            <a:ext cx="2282785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Categorical variables converted using one-hot encoding to preserve information without introducing ordinal bias</a:t>
            </a:r>
            <a:endParaRPr lang="en-US" sz="9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4209" y="4561761"/>
            <a:ext cx="2521863" cy="47839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173748" y="5159693"/>
            <a:ext cx="1495187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SCALING</a:t>
            </a:r>
            <a:endParaRPr lang="en-US" sz="1150" dirty="0"/>
          </a:p>
        </p:txBody>
      </p:sp>
      <p:sp>
        <p:nvSpPr>
          <p:cNvPr id="10" name="Text 5"/>
          <p:cNvSpPr/>
          <p:nvPr/>
        </p:nvSpPr>
        <p:spPr>
          <a:xfrm>
            <a:off x="6173748" y="5418296"/>
            <a:ext cx="2282785" cy="382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Numerical features normalized where needed to ensure consistent ranges across algorithms</a:t>
            </a:r>
            <a:endParaRPr lang="en-US" sz="9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76072" y="4561761"/>
            <a:ext cx="2521863" cy="47839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8695611" y="5159693"/>
            <a:ext cx="1495187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SELECTION</a:t>
            </a:r>
            <a:endParaRPr lang="en-US" sz="1150" dirty="0"/>
          </a:p>
        </p:txBody>
      </p:sp>
      <p:sp>
        <p:nvSpPr>
          <p:cNvPr id="13" name="Text 7"/>
          <p:cNvSpPr/>
          <p:nvPr/>
        </p:nvSpPr>
        <p:spPr>
          <a:xfrm>
            <a:off x="8695611" y="5418296"/>
            <a:ext cx="2282785" cy="382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Patient identifiers excluded from training to prevent data leakage and overfitting</a:t>
            </a:r>
            <a:endParaRPr lang="en-US" sz="900" dirty="0"/>
          </a:p>
        </p:txBody>
      </p:sp>
      <p:sp>
        <p:nvSpPr>
          <p:cNvPr id="14" name="Shape 8"/>
          <p:cNvSpPr/>
          <p:nvPr/>
        </p:nvSpPr>
        <p:spPr>
          <a:xfrm>
            <a:off x="3532346" y="6246733"/>
            <a:ext cx="2442210" cy="1621988"/>
          </a:xfrm>
          <a:prstGeom prst="roundRect">
            <a:avLst>
              <a:gd name="adj" fmla="val 1106"/>
            </a:avLst>
          </a:prstGeom>
          <a:solidFill>
            <a:srgbClr val="D8D9D2"/>
          </a:solidFill>
          <a:ln/>
        </p:spPr>
      </p:sp>
      <p:sp>
        <p:nvSpPr>
          <p:cNvPr id="15" name="Shape 9"/>
          <p:cNvSpPr/>
          <p:nvPr/>
        </p:nvSpPr>
        <p:spPr>
          <a:xfrm>
            <a:off x="3651885" y="6366272"/>
            <a:ext cx="358735" cy="358735"/>
          </a:xfrm>
          <a:prstGeom prst="roundRect">
            <a:avLst>
              <a:gd name="adj" fmla="val 25487019"/>
            </a:avLst>
          </a:prstGeom>
          <a:solidFill>
            <a:srgbClr val="C8CAC1"/>
          </a:solidFill>
          <a:ln/>
        </p:spPr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50469" y="6464856"/>
            <a:ext cx="161449" cy="161449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3651885" y="6844546"/>
            <a:ext cx="1495187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TRAINING SET</a:t>
            </a:r>
            <a:endParaRPr lang="en-US" sz="1150" dirty="0"/>
          </a:p>
        </p:txBody>
      </p:sp>
      <p:sp>
        <p:nvSpPr>
          <p:cNvPr id="18" name="Text 11"/>
          <p:cNvSpPr/>
          <p:nvPr/>
        </p:nvSpPr>
        <p:spPr>
          <a:xfrm>
            <a:off x="3651885" y="7103150"/>
            <a:ext cx="220313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160 records (80%)</a:t>
            </a:r>
            <a:endParaRPr lang="en-US" sz="900" dirty="0"/>
          </a:p>
        </p:txBody>
      </p:sp>
      <p:sp>
        <p:nvSpPr>
          <p:cNvPr id="19" name="Text 12"/>
          <p:cNvSpPr/>
          <p:nvPr/>
        </p:nvSpPr>
        <p:spPr>
          <a:xfrm>
            <a:off x="3651885" y="7366278"/>
            <a:ext cx="2203133" cy="382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Used for model learning and parameter optimization</a:t>
            </a:r>
            <a:endParaRPr lang="en-US" sz="900" dirty="0"/>
          </a:p>
        </p:txBody>
      </p:sp>
      <p:sp>
        <p:nvSpPr>
          <p:cNvPr id="20" name="Shape 13"/>
          <p:cNvSpPr/>
          <p:nvPr/>
        </p:nvSpPr>
        <p:spPr>
          <a:xfrm>
            <a:off x="6094095" y="6246733"/>
            <a:ext cx="2442210" cy="1621988"/>
          </a:xfrm>
          <a:prstGeom prst="roundRect">
            <a:avLst>
              <a:gd name="adj" fmla="val 1106"/>
            </a:avLst>
          </a:prstGeom>
          <a:solidFill>
            <a:srgbClr val="D8D9D2"/>
          </a:solidFill>
          <a:ln/>
        </p:spPr>
      </p:sp>
      <p:sp>
        <p:nvSpPr>
          <p:cNvPr id="21" name="Shape 14"/>
          <p:cNvSpPr/>
          <p:nvPr/>
        </p:nvSpPr>
        <p:spPr>
          <a:xfrm>
            <a:off x="6213634" y="6366272"/>
            <a:ext cx="358735" cy="358735"/>
          </a:xfrm>
          <a:prstGeom prst="roundRect">
            <a:avLst>
              <a:gd name="adj" fmla="val 25487019"/>
            </a:avLst>
          </a:prstGeom>
          <a:solidFill>
            <a:srgbClr val="C8CAC1"/>
          </a:solidFill>
          <a:ln/>
        </p:spPr>
      </p:sp>
      <p:pic>
        <p:nvPicPr>
          <p:cNvPr id="22" name="Image 5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312218" y="6464856"/>
            <a:ext cx="161449" cy="161449"/>
          </a:xfrm>
          <a:prstGeom prst="rect">
            <a:avLst/>
          </a:prstGeom>
        </p:spPr>
      </p:pic>
      <p:sp>
        <p:nvSpPr>
          <p:cNvPr id="23" name="Text 15"/>
          <p:cNvSpPr/>
          <p:nvPr/>
        </p:nvSpPr>
        <p:spPr>
          <a:xfrm>
            <a:off x="6213634" y="6844546"/>
            <a:ext cx="1495187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TEST SET</a:t>
            </a:r>
            <a:endParaRPr lang="en-US" sz="1150" dirty="0"/>
          </a:p>
        </p:txBody>
      </p:sp>
      <p:sp>
        <p:nvSpPr>
          <p:cNvPr id="24" name="Text 16"/>
          <p:cNvSpPr/>
          <p:nvPr/>
        </p:nvSpPr>
        <p:spPr>
          <a:xfrm>
            <a:off x="6213634" y="7103150"/>
            <a:ext cx="220313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40 records (20%)</a:t>
            </a:r>
            <a:endParaRPr lang="en-US" sz="900" dirty="0"/>
          </a:p>
        </p:txBody>
      </p:sp>
      <p:sp>
        <p:nvSpPr>
          <p:cNvPr id="25" name="Text 17"/>
          <p:cNvSpPr/>
          <p:nvPr/>
        </p:nvSpPr>
        <p:spPr>
          <a:xfrm>
            <a:off x="6213634" y="7366278"/>
            <a:ext cx="220313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Reserved for unbiased performance evaluation</a:t>
            </a:r>
            <a:endParaRPr lang="en-US" sz="900" dirty="0"/>
          </a:p>
        </p:txBody>
      </p:sp>
      <p:sp>
        <p:nvSpPr>
          <p:cNvPr id="26" name="Shape 18"/>
          <p:cNvSpPr/>
          <p:nvPr/>
        </p:nvSpPr>
        <p:spPr>
          <a:xfrm>
            <a:off x="8655844" y="6246733"/>
            <a:ext cx="2442210" cy="1621988"/>
          </a:xfrm>
          <a:prstGeom prst="roundRect">
            <a:avLst>
              <a:gd name="adj" fmla="val 1106"/>
            </a:avLst>
          </a:prstGeom>
          <a:solidFill>
            <a:srgbClr val="D8D9D2"/>
          </a:solidFill>
          <a:ln/>
        </p:spPr>
      </p:sp>
      <p:sp>
        <p:nvSpPr>
          <p:cNvPr id="27" name="Shape 19"/>
          <p:cNvSpPr/>
          <p:nvPr/>
        </p:nvSpPr>
        <p:spPr>
          <a:xfrm>
            <a:off x="8775383" y="6366272"/>
            <a:ext cx="358735" cy="358735"/>
          </a:xfrm>
          <a:prstGeom prst="roundRect">
            <a:avLst>
              <a:gd name="adj" fmla="val 25487019"/>
            </a:avLst>
          </a:prstGeom>
          <a:solidFill>
            <a:srgbClr val="C8CAC1"/>
          </a:solidFill>
          <a:ln/>
        </p:spPr>
      </p:sp>
      <p:pic>
        <p:nvPicPr>
          <p:cNvPr id="28" name="Image 6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873966" y="6464856"/>
            <a:ext cx="161449" cy="161449"/>
          </a:xfrm>
          <a:prstGeom prst="rect">
            <a:avLst/>
          </a:prstGeom>
        </p:spPr>
      </p:pic>
      <p:sp>
        <p:nvSpPr>
          <p:cNvPr id="29" name="Text 20"/>
          <p:cNvSpPr/>
          <p:nvPr/>
        </p:nvSpPr>
        <p:spPr>
          <a:xfrm>
            <a:off x="8775383" y="6844546"/>
            <a:ext cx="1495187" cy="186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FEATURE SPACE</a:t>
            </a:r>
            <a:endParaRPr lang="en-US" sz="1150" dirty="0"/>
          </a:p>
        </p:txBody>
      </p:sp>
      <p:sp>
        <p:nvSpPr>
          <p:cNvPr id="30" name="Text 21"/>
          <p:cNvSpPr/>
          <p:nvPr/>
        </p:nvSpPr>
        <p:spPr>
          <a:xfrm>
            <a:off x="8775383" y="7103150"/>
            <a:ext cx="220313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34 dimensions</a:t>
            </a:r>
            <a:endParaRPr lang="en-US" sz="900" dirty="0"/>
          </a:p>
        </p:txBody>
      </p:sp>
      <p:sp>
        <p:nvSpPr>
          <p:cNvPr id="31" name="Text 22"/>
          <p:cNvSpPr/>
          <p:nvPr/>
        </p:nvSpPr>
        <p:spPr>
          <a:xfrm>
            <a:off x="8775383" y="7366278"/>
            <a:ext cx="2203133" cy="382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Final engineered feature matrix after transformation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91797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462451" y="2340888"/>
            <a:ext cx="1500426" cy="288250"/>
          </a:xfrm>
          <a:prstGeom prst="roundRect">
            <a:avLst>
              <a:gd name="adj" fmla="val 6388"/>
            </a:avLst>
          </a:prstGeom>
          <a:solidFill>
            <a:srgbClr val="E7E7E4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54486" y="2423636"/>
            <a:ext cx="122753" cy="1227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738557" y="2386846"/>
            <a:ext cx="1132284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MODEL DEVELOPMENT</a:t>
            </a:r>
            <a:endParaRPr lang="en-US" sz="950" dirty="0"/>
          </a:p>
        </p:txBody>
      </p:sp>
      <p:sp>
        <p:nvSpPr>
          <p:cNvPr id="6" name="Text 2"/>
          <p:cNvSpPr/>
          <p:nvPr/>
        </p:nvSpPr>
        <p:spPr>
          <a:xfrm>
            <a:off x="2462451" y="2690455"/>
            <a:ext cx="8335447" cy="479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MACHINE LEARNING MODEL SELECTION</a:t>
            </a:r>
            <a:endParaRPr lang="en-US" sz="3000" dirty="0"/>
          </a:p>
        </p:txBody>
      </p:sp>
      <p:sp>
        <p:nvSpPr>
          <p:cNvPr id="7" name="Text 3"/>
          <p:cNvSpPr/>
          <p:nvPr/>
        </p:nvSpPr>
        <p:spPr>
          <a:xfrm>
            <a:off x="2462451" y="3400068"/>
            <a:ext cx="9705499" cy="491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We implemented two complementary classification algorithms, each selected for specific strengths in interpretability, performance, and suitability for healthcare applications with limited sample sizes.</a:t>
            </a:r>
            <a:endParaRPr lang="en-US" sz="1200" dirty="0"/>
          </a:p>
        </p:txBody>
      </p:sp>
      <p:sp>
        <p:nvSpPr>
          <p:cNvPr id="8" name="Shape 4"/>
          <p:cNvSpPr/>
          <p:nvPr/>
        </p:nvSpPr>
        <p:spPr>
          <a:xfrm>
            <a:off x="2462451" y="4063603"/>
            <a:ext cx="4776073" cy="2673072"/>
          </a:xfrm>
          <a:prstGeom prst="roundRect">
            <a:avLst>
              <a:gd name="adj" fmla="val 861"/>
            </a:avLst>
          </a:prstGeom>
          <a:solidFill>
            <a:srgbClr val="E8E8E3"/>
          </a:solidFill>
          <a:ln w="22860">
            <a:solidFill>
              <a:srgbClr val="C8CAC1"/>
            </a:solidFill>
            <a:prstDash val="solid"/>
          </a:ln>
        </p:spPr>
      </p:sp>
      <p:sp>
        <p:nvSpPr>
          <p:cNvPr id="9" name="Shape 5"/>
          <p:cNvSpPr/>
          <p:nvPr/>
        </p:nvSpPr>
        <p:spPr>
          <a:xfrm>
            <a:off x="2485311" y="4086463"/>
            <a:ext cx="4730353" cy="460296"/>
          </a:xfrm>
          <a:prstGeom prst="rect">
            <a:avLst/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4735354" y="4172783"/>
            <a:ext cx="230148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1</a:t>
            </a:r>
            <a:endParaRPr lang="en-US" sz="1800" dirty="0"/>
          </a:p>
        </p:txBody>
      </p:sp>
      <p:sp>
        <p:nvSpPr>
          <p:cNvPr id="11" name="Text 7"/>
          <p:cNvSpPr/>
          <p:nvPr/>
        </p:nvSpPr>
        <p:spPr>
          <a:xfrm>
            <a:off x="2638663" y="4700111"/>
            <a:ext cx="2969776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LOGISTIC REGRESSION</a:t>
            </a:r>
            <a:endParaRPr lang="en-US" sz="1800" dirty="0"/>
          </a:p>
        </p:txBody>
      </p:sp>
      <p:sp>
        <p:nvSpPr>
          <p:cNvPr id="12" name="Text 8"/>
          <p:cNvSpPr/>
          <p:nvPr/>
        </p:nvSpPr>
        <p:spPr>
          <a:xfrm>
            <a:off x="2638663" y="5079802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Baseline Interpretable Model</a:t>
            </a:r>
            <a:endParaRPr lang="en-US" sz="1200" dirty="0"/>
          </a:p>
        </p:txBody>
      </p:sp>
      <p:sp>
        <p:nvSpPr>
          <p:cNvPr id="13" name="Text 9"/>
          <p:cNvSpPr/>
          <p:nvPr/>
        </p:nvSpPr>
        <p:spPr>
          <a:xfrm>
            <a:off x="2638663" y="5417344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Linear decision boundaries for clear understanding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2638663" y="5716548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Direct coefficient interpretation for clinical insights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2638663" y="6015752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Efficient training on small-to-medium datasets</a:t>
            </a:r>
            <a:endParaRPr lang="en-US" sz="1200" dirty="0"/>
          </a:p>
        </p:txBody>
      </p:sp>
      <p:sp>
        <p:nvSpPr>
          <p:cNvPr id="16" name="Text 12"/>
          <p:cNvSpPr/>
          <p:nvPr/>
        </p:nvSpPr>
        <p:spPr>
          <a:xfrm>
            <a:off x="2638663" y="6314956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Excellent for identifying feature importance</a:t>
            </a:r>
            <a:endParaRPr lang="en-US" sz="1200" dirty="0"/>
          </a:p>
        </p:txBody>
      </p:sp>
      <p:sp>
        <p:nvSpPr>
          <p:cNvPr id="17" name="Shape 13"/>
          <p:cNvSpPr/>
          <p:nvPr/>
        </p:nvSpPr>
        <p:spPr>
          <a:xfrm>
            <a:off x="7391876" y="4063603"/>
            <a:ext cx="4776073" cy="2673072"/>
          </a:xfrm>
          <a:prstGeom prst="roundRect">
            <a:avLst>
              <a:gd name="adj" fmla="val 861"/>
            </a:avLst>
          </a:prstGeom>
          <a:solidFill>
            <a:srgbClr val="E8E8E3"/>
          </a:solidFill>
          <a:ln w="22860">
            <a:solidFill>
              <a:srgbClr val="C8CAC1"/>
            </a:solidFill>
            <a:prstDash val="solid"/>
          </a:ln>
        </p:spPr>
      </p:sp>
      <p:sp>
        <p:nvSpPr>
          <p:cNvPr id="18" name="Shape 14"/>
          <p:cNvSpPr/>
          <p:nvPr/>
        </p:nvSpPr>
        <p:spPr>
          <a:xfrm>
            <a:off x="7414736" y="4086463"/>
            <a:ext cx="4730353" cy="460296"/>
          </a:xfrm>
          <a:prstGeom prst="rect">
            <a:avLst/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9664779" y="4172783"/>
            <a:ext cx="230148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2</a:t>
            </a:r>
            <a:endParaRPr lang="en-US" sz="1800" dirty="0"/>
          </a:p>
        </p:txBody>
      </p:sp>
      <p:sp>
        <p:nvSpPr>
          <p:cNvPr id="20" name="Text 16"/>
          <p:cNvSpPr/>
          <p:nvPr/>
        </p:nvSpPr>
        <p:spPr>
          <a:xfrm>
            <a:off x="7568089" y="4700111"/>
            <a:ext cx="3749754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RANDOM FOREST CLASSIFIER</a:t>
            </a:r>
            <a:endParaRPr lang="en-US" sz="1800" dirty="0"/>
          </a:p>
        </p:txBody>
      </p:sp>
      <p:sp>
        <p:nvSpPr>
          <p:cNvPr id="21" name="Text 17"/>
          <p:cNvSpPr/>
          <p:nvPr/>
        </p:nvSpPr>
        <p:spPr>
          <a:xfrm>
            <a:off x="7568089" y="5079802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Non-Linear Pattern Recognition</a:t>
            </a:r>
            <a:endParaRPr lang="en-US" sz="1200" dirty="0"/>
          </a:p>
        </p:txBody>
      </p:sp>
      <p:sp>
        <p:nvSpPr>
          <p:cNvPr id="22" name="Text 18"/>
          <p:cNvSpPr/>
          <p:nvPr/>
        </p:nvSpPr>
        <p:spPr>
          <a:xfrm>
            <a:off x="7568089" y="5417344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Captures complex interactions between variables</a:t>
            </a:r>
            <a:endParaRPr lang="en-US" sz="1200" dirty="0"/>
          </a:p>
        </p:txBody>
      </p:sp>
      <p:sp>
        <p:nvSpPr>
          <p:cNvPr id="23" name="Text 19"/>
          <p:cNvSpPr/>
          <p:nvPr/>
        </p:nvSpPr>
        <p:spPr>
          <a:xfrm>
            <a:off x="7568089" y="5716548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Ensemble approach reduces overfitting risk</a:t>
            </a:r>
            <a:endParaRPr lang="en-US" sz="1200" dirty="0"/>
          </a:p>
        </p:txBody>
      </p:sp>
      <p:sp>
        <p:nvSpPr>
          <p:cNvPr id="24" name="Text 20"/>
          <p:cNvSpPr/>
          <p:nvPr/>
        </p:nvSpPr>
        <p:spPr>
          <a:xfrm>
            <a:off x="7568089" y="6015752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Handles mixed feature types effectively</a:t>
            </a:r>
            <a:endParaRPr lang="en-US" sz="1200" dirty="0"/>
          </a:p>
        </p:txBody>
      </p:sp>
      <p:sp>
        <p:nvSpPr>
          <p:cNvPr id="25" name="Text 21"/>
          <p:cNvSpPr/>
          <p:nvPr/>
        </p:nvSpPr>
        <p:spPr>
          <a:xfrm>
            <a:off x="7568089" y="6314956"/>
            <a:ext cx="442364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Built-in feature importance rankings</a:t>
            </a:r>
            <a:endParaRPr lang="en-US" sz="1200" dirty="0"/>
          </a:p>
        </p:txBody>
      </p:sp>
      <p:sp>
        <p:nvSpPr>
          <p:cNvPr id="26" name="Shape 22"/>
          <p:cNvSpPr/>
          <p:nvPr/>
        </p:nvSpPr>
        <p:spPr>
          <a:xfrm>
            <a:off x="2462451" y="6909197"/>
            <a:ext cx="9705499" cy="897374"/>
          </a:xfrm>
          <a:prstGeom prst="roundRect">
            <a:avLst>
              <a:gd name="adj" fmla="val 2565"/>
            </a:avLst>
          </a:prstGeom>
          <a:solidFill>
            <a:srgbClr val="DBDBD6"/>
          </a:solidFill>
          <a:ln/>
        </p:spPr>
      </p:sp>
      <p:pic>
        <p:nvPicPr>
          <p:cNvPr id="2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5803" y="7141964"/>
            <a:ext cx="191691" cy="153352"/>
          </a:xfrm>
          <a:prstGeom prst="rect">
            <a:avLst/>
          </a:prstGeom>
        </p:spPr>
      </p:pic>
      <p:sp>
        <p:nvSpPr>
          <p:cNvPr id="28" name="Text 23"/>
          <p:cNvSpPr/>
          <p:nvPr/>
        </p:nvSpPr>
        <p:spPr>
          <a:xfrm>
            <a:off x="2960846" y="7100888"/>
            <a:ext cx="9053751" cy="491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Strategic Rationale:</a:t>
            </a:r>
            <a:r>
              <a:rPr lang="en-US" sz="120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These algorithms balance predictive power with business explainability—critical for gaining stakeholder trust and enabling actionable interventions in clinical settings.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28442" y="311825"/>
            <a:ext cx="55047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MODEL PERFORMANCE EVALUATION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728442" y="892969"/>
            <a:ext cx="717339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Comprehensive evaluation across multiple metrics provides nuanced understanding of model strengths and appropriate deployment contexts for clinical decision support.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728442" y="1496735"/>
            <a:ext cx="3024664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LOGISTIC REGRESSION RESULTS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754999" y="2574012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52.5%</a:t>
            </a:r>
            <a:endParaRPr lang="en-US" sz="22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004" y="1865233"/>
            <a:ext cx="1701165" cy="170116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4743807" y="370808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ACCURACY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3728442" y="3998595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Overall classification correctness</a:t>
            </a:r>
            <a:endParaRPr lang="en-US" sz="850" dirty="0"/>
          </a:p>
        </p:txBody>
      </p:sp>
      <p:sp>
        <p:nvSpPr>
          <p:cNvPr id="9" name="Text 6"/>
          <p:cNvSpPr/>
          <p:nvPr/>
        </p:nvSpPr>
        <p:spPr>
          <a:xfrm>
            <a:off x="4754999" y="5143976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55.6%</a:t>
            </a:r>
            <a:endParaRPr lang="en-US" sz="22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004" y="4435197"/>
            <a:ext cx="1701165" cy="170116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743807" y="627804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PRECISION</a:t>
            </a:r>
            <a:endParaRPr lang="en-US" sz="1100" dirty="0"/>
          </a:p>
        </p:txBody>
      </p:sp>
      <p:sp>
        <p:nvSpPr>
          <p:cNvPr id="12" name="Text 8"/>
          <p:cNvSpPr/>
          <p:nvPr/>
        </p:nvSpPr>
        <p:spPr>
          <a:xfrm>
            <a:off x="3728442" y="6568559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Positive prediction reliability</a:t>
            </a:r>
            <a:endParaRPr lang="en-US" sz="850" dirty="0"/>
          </a:p>
        </p:txBody>
      </p:sp>
      <p:sp>
        <p:nvSpPr>
          <p:cNvPr id="13" name="Text 9"/>
          <p:cNvSpPr/>
          <p:nvPr/>
        </p:nvSpPr>
        <p:spPr>
          <a:xfrm>
            <a:off x="4754999" y="7713940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68.2%</a:t>
            </a:r>
            <a:endParaRPr lang="en-US" sz="220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2004" y="7005161"/>
            <a:ext cx="1701165" cy="1701165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4743807" y="884801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RECALL</a:t>
            </a:r>
            <a:endParaRPr lang="en-US" sz="1100" dirty="0"/>
          </a:p>
        </p:txBody>
      </p:sp>
      <p:sp>
        <p:nvSpPr>
          <p:cNvPr id="16" name="Text 11"/>
          <p:cNvSpPr/>
          <p:nvPr/>
        </p:nvSpPr>
        <p:spPr>
          <a:xfrm>
            <a:off x="3728442" y="9138523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Persistent patient identification rate</a:t>
            </a:r>
            <a:endParaRPr lang="en-US" sz="850" dirty="0"/>
          </a:p>
        </p:txBody>
      </p:sp>
      <p:sp>
        <p:nvSpPr>
          <p:cNvPr id="17" name="Text 12"/>
          <p:cNvSpPr/>
          <p:nvPr/>
        </p:nvSpPr>
        <p:spPr>
          <a:xfrm>
            <a:off x="3728442" y="9447490"/>
            <a:ext cx="344828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ROC-AUC Score:</a:t>
            </a: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0.588 — Moderate discriminative ability above random chance</a:t>
            </a:r>
            <a:endParaRPr lang="en-US" sz="850" dirty="0"/>
          </a:p>
        </p:txBody>
      </p:sp>
      <p:sp>
        <p:nvSpPr>
          <p:cNvPr id="18" name="Text 13"/>
          <p:cNvSpPr/>
          <p:nvPr/>
        </p:nvSpPr>
        <p:spPr>
          <a:xfrm>
            <a:off x="7461052" y="1496735"/>
            <a:ext cx="2403753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RANDOM FOREST RESULTS</a:t>
            </a:r>
            <a:endParaRPr lang="en-US" sz="1300" dirty="0"/>
          </a:p>
        </p:txBody>
      </p:sp>
      <p:sp>
        <p:nvSpPr>
          <p:cNvPr id="19" name="Text 14"/>
          <p:cNvSpPr/>
          <p:nvPr/>
        </p:nvSpPr>
        <p:spPr>
          <a:xfrm>
            <a:off x="8487608" y="2574012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50%</a:t>
            </a:r>
            <a:endParaRPr lang="en-US" sz="2200" dirty="0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4613" y="1865233"/>
            <a:ext cx="1701165" cy="1701165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8476417" y="370808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ACCURACY</a:t>
            </a:r>
            <a:endParaRPr lang="en-US" sz="1100" dirty="0"/>
          </a:p>
        </p:txBody>
      </p:sp>
      <p:sp>
        <p:nvSpPr>
          <p:cNvPr id="22" name="Text 16"/>
          <p:cNvSpPr/>
          <p:nvPr/>
        </p:nvSpPr>
        <p:spPr>
          <a:xfrm>
            <a:off x="7461052" y="3998595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Baseline performance</a:t>
            </a:r>
            <a:endParaRPr lang="en-US" sz="850" dirty="0"/>
          </a:p>
        </p:txBody>
      </p:sp>
      <p:sp>
        <p:nvSpPr>
          <p:cNvPr id="23" name="Text 17"/>
          <p:cNvSpPr/>
          <p:nvPr/>
        </p:nvSpPr>
        <p:spPr>
          <a:xfrm>
            <a:off x="8487608" y="5143976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51.8%</a:t>
            </a:r>
            <a:endParaRPr lang="en-US" sz="2200" dirty="0"/>
          </a:p>
        </p:txBody>
      </p:sp>
      <p:pic>
        <p:nvPicPr>
          <p:cNvPr id="2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4613" y="4435197"/>
            <a:ext cx="1701165" cy="1701165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8476417" y="627804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ROC-AUC</a:t>
            </a:r>
            <a:endParaRPr lang="en-US" sz="1100" dirty="0"/>
          </a:p>
        </p:txBody>
      </p:sp>
      <p:sp>
        <p:nvSpPr>
          <p:cNvPr id="26" name="Text 19"/>
          <p:cNvSpPr/>
          <p:nvPr/>
        </p:nvSpPr>
        <p:spPr>
          <a:xfrm>
            <a:off x="7461052" y="6568559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Minimal separation capability</a:t>
            </a:r>
            <a:endParaRPr lang="en-US" sz="850" dirty="0"/>
          </a:p>
        </p:txBody>
      </p:sp>
      <p:sp>
        <p:nvSpPr>
          <p:cNvPr id="27" name="Text 20"/>
          <p:cNvSpPr/>
          <p:nvPr/>
        </p:nvSpPr>
        <p:spPr>
          <a:xfrm>
            <a:off x="7461052" y="6877526"/>
            <a:ext cx="344828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Performance Note:</a:t>
            </a: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Random Forest showed limited improvement, suggesting linear relationships dominate this dataset</a:t>
            </a:r>
            <a:endParaRPr lang="en-US" sz="850" dirty="0"/>
          </a:p>
        </p:txBody>
      </p:sp>
      <p:sp>
        <p:nvSpPr>
          <p:cNvPr id="28" name="Text 21"/>
          <p:cNvSpPr/>
          <p:nvPr/>
        </p:nvSpPr>
        <p:spPr>
          <a:xfrm>
            <a:off x="3898463" y="10167461"/>
            <a:ext cx="7003375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Winner:</a:t>
            </a: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Logistic Regression outperformed on all key metrics, particularly excelling in recall—crucial for identifying at-risk patients who need intervention.</a:t>
            </a:r>
            <a:endParaRPr lang="en-US" sz="850" dirty="0"/>
          </a:p>
        </p:txBody>
      </p:sp>
      <p:sp>
        <p:nvSpPr>
          <p:cNvPr id="29" name="Shape 22"/>
          <p:cNvSpPr/>
          <p:nvPr/>
        </p:nvSpPr>
        <p:spPr>
          <a:xfrm>
            <a:off x="3728442" y="10039945"/>
            <a:ext cx="15240" cy="436483"/>
          </a:xfrm>
          <a:prstGeom prst="rect">
            <a:avLst/>
          </a:prstGeom>
          <a:solidFill>
            <a:srgbClr val="1E1E1A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1042</Words>
  <Application>Microsoft Office PowerPoint</Application>
  <PresentationFormat>Custom</PresentationFormat>
  <Paragraphs>171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Hubot Sans Bold</vt:lpstr>
      <vt:lpstr>Hubot Sans Light</vt:lpstr>
      <vt:lpstr>Arial</vt:lpstr>
      <vt:lpstr>Roboto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ASUS</dc:creator>
  <cp:lastModifiedBy>radhikadiyora@gmail.com</cp:lastModifiedBy>
  <cp:revision>2</cp:revision>
  <dcterms:created xsi:type="dcterms:W3CDTF">2026-01-15T17:42:26Z</dcterms:created>
  <dcterms:modified xsi:type="dcterms:W3CDTF">2026-01-15T17:48:29Z</dcterms:modified>
</cp:coreProperties>
</file>